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61" d="100"/>
          <a:sy n="61" d="100"/>
        </p:scale>
        <p:origin x="2019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87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984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178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4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54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932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29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44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9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3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310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4B3C-069A-4DEF-9B2E-ABC93885D23F}" type="datetimeFigureOut">
              <a:rPr lang="zh-TW" altLang="en-US" smtClean="0"/>
              <a:t>2024-02-11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F8911-04F8-4B0F-925E-F20E55D29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75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D5A5F353-B210-4BF8-B154-758D68399AA9}"/>
              </a:ext>
            </a:extLst>
          </p:cNvPr>
          <p:cNvCxnSpPr>
            <a:cxnSpLocks/>
          </p:cNvCxnSpPr>
          <p:nvPr/>
        </p:nvCxnSpPr>
        <p:spPr>
          <a:xfrm>
            <a:off x="0" y="9268269"/>
            <a:ext cx="6858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FC9333-3817-4EBE-8A48-4D6355F4CF8B}"/>
              </a:ext>
            </a:extLst>
          </p:cNvPr>
          <p:cNvSpPr txBox="1"/>
          <p:nvPr/>
        </p:nvSpPr>
        <p:spPr>
          <a:xfrm>
            <a:off x="834821" y="341219"/>
            <a:ext cx="1930400" cy="944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538" dirty="0">
                <a:solidFill>
                  <a:srgbClr val="00B0F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包牌</a:t>
            </a: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25ED8156-CEAE-49B4-B82D-95D23D31F15E}"/>
              </a:ext>
            </a:extLst>
          </p:cNvPr>
          <p:cNvSpPr/>
          <p:nvPr/>
        </p:nvSpPr>
        <p:spPr>
          <a:xfrm>
            <a:off x="2529431" y="258729"/>
            <a:ext cx="1775440" cy="1142394"/>
          </a:xfrm>
          <a:prstGeom prst="ellips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4154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9E9AF28-EC4C-4705-BF00-26B924850D2C}"/>
              </a:ext>
            </a:extLst>
          </p:cNvPr>
          <p:cNvSpPr/>
          <p:nvPr/>
        </p:nvSpPr>
        <p:spPr>
          <a:xfrm>
            <a:off x="2595387" y="452095"/>
            <a:ext cx="16435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000" spc="-208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容易中</a:t>
            </a:r>
            <a:endParaRPr lang="zh-TW" altLang="en-US" sz="4000" spc="-208" dirty="0">
              <a:solidFill>
                <a:srgbClr val="C00000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C39858D-138E-4E8C-B30F-3B8DD927C0DE}"/>
              </a:ext>
            </a:extLst>
          </p:cNvPr>
          <p:cNvSpPr/>
          <p:nvPr/>
        </p:nvSpPr>
        <p:spPr>
          <a:xfrm>
            <a:off x="4360008" y="345484"/>
            <a:ext cx="1604927" cy="944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538" dirty="0">
                <a:solidFill>
                  <a:srgbClr val="00B0F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頭獎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9CDAF2C-4376-4B20-A131-D1D694A0BEE1}"/>
              </a:ext>
            </a:extLst>
          </p:cNvPr>
          <p:cNvSpPr/>
          <p:nvPr/>
        </p:nvSpPr>
        <p:spPr>
          <a:xfrm>
            <a:off x="2440868" y="1690350"/>
            <a:ext cx="1908653" cy="1022333"/>
          </a:xfrm>
          <a:prstGeom prst="rect">
            <a:avLst/>
          </a:prstGeom>
          <a:solidFill>
            <a:schemeClr val="accent2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323" dirty="0">
                <a:solidFill>
                  <a:schemeClr val="tx1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大樂透</a:t>
            </a:r>
          </a:p>
        </p:txBody>
      </p: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B6BBB7F2-7FB1-475A-992C-08F2F8051EB8}"/>
              </a:ext>
            </a:extLst>
          </p:cNvPr>
          <p:cNvGrpSpPr/>
          <p:nvPr/>
        </p:nvGrpSpPr>
        <p:grpSpPr>
          <a:xfrm>
            <a:off x="533925" y="3102248"/>
            <a:ext cx="2110705" cy="532642"/>
            <a:chOff x="317424" y="2823195"/>
            <a:chExt cx="2110705" cy="532642"/>
          </a:xfrm>
        </p:grpSpPr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2EC1EF68-BA40-410E-8B3C-79A2B3135BB6}"/>
                </a:ext>
              </a:extLst>
            </p:cNvPr>
            <p:cNvSpPr txBox="1"/>
            <p:nvPr/>
          </p:nvSpPr>
          <p:spPr>
            <a:xfrm>
              <a:off x="742924" y="2872918"/>
              <a:ext cx="1685205" cy="433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15" dirty="0">
                  <a:solidFill>
                    <a:srgbClr val="C0000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15</a:t>
              </a:r>
              <a:r>
                <a:rPr lang="zh-TW" altLang="en-US" sz="2215" dirty="0">
                  <a:solidFill>
                    <a:srgbClr val="00206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個號碼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3CF84043-447D-4D76-9042-A81FFBA3588A}"/>
                </a:ext>
              </a:extLst>
            </p:cNvPr>
            <p:cNvSpPr/>
            <p:nvPr/>
          </p:nvSpPr>
          <p:spPr>
            <a:xfrm>
              <a:off x="317424" y="2823195"/>
              <a:ext cx="440222" cy="532642"/>
            </a:xfrm>
            <a:prstGeom prst="rect">
              <a:avLst/>
            </a:prstGeom>
            <a:solidFill>
              <a:srgbClr val="00B0F0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046" dirty="0"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包</a:t>
              </a:r>
            </a:p>
          </p:txBody>
        </p:sp>
      </p:grp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784B291-9F6E-45F6-A3E7-96B89A66D27D}"/>
              </a:ext>
            </a:extLst>
          </p:cNvPr>
          <p:cNvSpPr txBox="1"/>
          <p:nvPr/>
        </p:nvSpPr>
        <p:spPr>
          <a:xfrm>
            <a:off x="2638802" y="3073839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$1000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010A40B-76CE-40F3-97E9-CA910025AFCA}"/>
              </a:ext>
            </a:extLst>
          </p:cNvPr>
          <p:cNvSpPr/>
          <p:nvPr/>
        </p:nvSpPr>
        <p:spPr>
          <a:xfrm>
            <a:off x="4646393" y="1690350"/>
            <a:ext cx="1908652" cy="1022333"/>
          </a:xfrm>
          <a:prstGeom prst="rect">
            <a:avLst/>
          </a:prstGeom>
          <a:solidFill>
            <a:schemeClr val="accent2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323" dirty="0">
                <a:solidFill>
                  <a:schemeClr val="tx1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威力彩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8000AA7B-0E99-4588-8D5D-AD878C0CD2DE}"/>
              </a:ext>
            </a:extLst>
          </p:cNvPr>
          <p:cNvSpPr txBox="1"/>
          <p:nvPr/>
        </p:nvSpPr>
        <p:spPr>
          <a:xfrm>
            <a:off x="757646" y="9010302"/>
            <a:ext cx="540802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dirty="0">
                <a:latin typeface="華康榜書體W8" panose="03000809000000000000" pitchFamily="65" charset="-120"/>
                <a:ea typeface="華康榜書體W8" panose="03000809000000000000" pitchFamily="65" charset="-120"/>
              </a:rPr>
              <a:t>可以自己選號碼或讓電腦選號碼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FFF86868-FFBB-48F7-8197-7418289378A1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TW" altLang="en-US" sz="1246"/>
          </a:p>
        </p:txBody>
      </p:sp>
      <p:grpSp>
        <p:nvGrpSpPr>
          <p:cNvPr id="36" name="群組 35">
            <a:extLst>
              <a:ext uri="{FF2B5EF4-FFF2-40B4-BE49-F238E27FC236}">
                <a16:creationId xmlns:a16="http://schemas.microsoft.com/office/drawing/2014/main" id="{860C9367-ABFF-41E9-BA6C-4128EFB3BD51}"/>
              </a:ext>
            </a:extLst>
          </p:cNvPr>
          <p:cNvGrpSpPr/>
          <p:nvPr/>
        </p:nvGrpSpPr>
        <p:grpSpPr>
          <a:xfrm>
            <a:off x="533925" y="4090044"/>
            <a:ext cx="2110705" cy="532642"/>
            <a:chOff x="317424" y="2823195"/>
            <a:chExt cx="2110705" cy="532642"/>
          </a:xfrm>
        </p:grpSpPr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45F43594-87D6-4C73-AFBB-F273BD9EB183}"/>
                </a:ext>
              </a:extLst>
            </p:cNvPr>
            <p:cNvSpPr txBox="1"/>
            <p:nvPr/>
          </p:nvSpPr>
          <p:spPr>
            <a:xfrm>
              <a:off x="742924" y="2872918"/>
              <a:ext cx="1685205" cy="433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15" dirty="0">
                  <a:solidFill>
                    <a:srgbClr val="C0000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16</a:t>
              </a:r>
              <a:r>
                <a:rPr lang="zh-TW" altLang="en-US" sz="2215" dirty="0">
                  <a:solidFill>
                    <a:srgbClr val="00206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個號碼</a:t>
              </a: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5B673FB7-22D3-42AD-BB51-86CC9B80B283}"/>
                </a:ext>
              </a:extLst>
            </p:cNvPr>
            <p:cNvSpPr/>
            <p:nvPr/>
          </p:nvSpPr>
          <p:spPr>
            <a:xfrm>
              <a:off x="317424" y="2823195"/>
              <a:ext cx="440222" cy="532642"/>
            </a:xfrm>
            <a:prstGeom prst="rect">
              <a:avLst/>
            </a:prstGeom>
            <a:solidFill>
              <a:srgbClr val="00B0F0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046" dirty="0"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包</a:t>
              </a:r>
            </a:p>
          </p:txBody>
        </p:sp>
      </p:grp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89F49F00-1A2A-46CB-9AAC-7A53C90E398D}"/>
              </a:ext>
            </a:extLst>
          </p:cNvPr>
          <p:cNvGrpSpPr/>
          <p:nvPr/>
        </p:nvGrpSpPr>
        <p:grpSpPr>
          <a:xfrm>
            <a:off x="533925" y="5077840"/>
            <a:ext cx="2110705" cy="532642"/>
            <a:chOff x="317424" y="2823195"/>
            <a:chExt cx="2110705" cy="532642"/>
          </a:xfrm>
        </p:grpSpPr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3784128F-83AF-408B-8618-D3B770E7CE9D}"/>
                </a:ext>
              </a:extLst>
            </p:cNvPr>
            <p:cNvSpPr txBox="1"/>
            <p:nvPr/>
          </p:nvSpPr>
          <p:spPr>
            <a:xfrm>
              <a:off x="742924" y="2872918"/>
              <a:ext cx="1685205" cy="433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15" dirty="0">
                  <a:solidFill>
                    <a:srgbClr val="C0000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17</a:t>
              </a:r>
              <a:r>
                <a:rPr lang="zh-TW" altLang="en-US" sz="2215" dirty="0">
                  <a:solidFill>
                    <a:srgbClr val="00206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個號碼</a:t>
              </a: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08459F2F-4F52-402A-A899-A49ECAB59D6B}"/>
                </a:ext>
              </a:extLst>
            </p:cNvPr>
            <p:cNvSpPr/>
            <p:nvPr/>
          </p:nvSpPr>
          <p:spPr>
            <a:xfrm>
              <a:off x="317424" y="2823195"/>
              <a:ext cx="440222" cy="532642"/>
            </a:xfrm>
            <a:prstGeom prst="rect">
              <a:avLst/>
            </a:prstGeom>
            <a:solidFill>
              <a:srgbClr val="00B0F0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046" dirty="0"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包</a:t>
              </a:r>
            </a:p>
          </p:txBody>
        </p:sp>
      </p:grpSp>
      <p:grpSp>
        <p:nvGrpSpPr>
          <p:cNvPr id="42" name="群組 41">
            <a:extLst>
              <a:ext uri="{FF2B5EF4-FFF2-40B4-BE49-F238E27FC236}">
                <a16:creationId xmlns:a16="http://schemas.microsoft.com/office/drawing/2014/main" id="{985B8438-1949-423C-A88C-269BDDB3755E}"/>
              </a:ext>
            </a:extLst>
          </p:cNvPr>
          <p:cNvGrpSpPr/>
          <p:nvPr/>
        </p:nvGrpSpPr>
        <p:grpSpPr>
          <a:xfrm>
            <a:off x="533925" y="6065636"/>
            <a:ext cx="2110705" cy="532642"/>
            <a:chOff x="317424" y="2823195"/>
            <a:chExt cx="2110705" cy="532642"/>
          </a:xfrm>
        </p:grpSpPr>
        <p:sp>
          <p:nvSpPr>
            <p:cNvPr id="43" name="文字方塊 42">
              <a:extLst>
                <a:ext uri="{FF2B5EF4-FFF2-40B4-BE49-F238E27FC236}">
                  <a16:creationId xmlns:a16="http://schemas.microsoft.com/office/drawing/2014/main" id="{04D95185-F0E4-4A2E-9F55-E66CB878C014}"/>
                </a:ext>
              </a:extLst>
            </p:cNvPr>
            <p:cNvSpPr txBox="1"/>
            <p:nvPr/>
          </p:nvSpPr>
          <p:spPr>
            <a:xfrm>
              <a:off x="742924" y="2872918"/>
              <a:ext cx="1685205" cy="433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15" dirty="0">
                  <a:solidFill>
                    <a:srgbClr val="C0000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18</a:t>
              </a:r>
              <a:r>
                <a:rPr lang="zh-TW" altLang="en-US" sz="2215" dirty="0">
                  <a:solidFill>
                    <a:srgbClr val="00206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個號碼</a:t>
              </a:r>
            </a:p>
          </p:txBody>
        </p: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A65C9C7F-3300-4778-9366-C5CE8347216B}"/>
                </a:ext>
              </a:extLst>
            </p:cNvPr>
            <p:cNvSpPr/>
            <p:nvPr/>
          </p:nvSpPr>
          <p:spPr>
            <a:xfrm>
              <a:off x="317424" y="2823195"/>
              <a:ext cx="440222" cy="532642"/>
            </a:xfrm>
            <a:prstGeom prst="rect">
              <a:avLst/>
            </a:prstGeom>
            <a:solidFill>
              <a:srgbClr val="00B0F0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046" dirty="0"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包</a:t>
              </a:r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088F2394-CBBB-4D30-B792-829F5738346E}"/>
              </a:ext>
            </a:extLst>
          </p:cNvPr>
          <p:cNvGrpSpPr/>
          <p:nvPr/>
        </p:nvGrpSpPr>
        <p:grpSpPr>
          <a:xfrm>
            <a:off x="533925" y="7053432"/>
            <a:ext cx="2110705" cy="532642"/>
            <a:chOff x="317424" y="2823195"/>
            <a:chExt cx="2110705" cy="532642"/>
          </a:xfrm>
        </p:grpSpPr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id="{FDE79CF9-9180-4FD1-9BD7-745D62F31145}"/>
                </a:ext>
              </a:extLst>
            </p:cNvPr>
            <p:cNvSpPr txBox="1"/>
            <p:nvPr/>
          </p:nvSpPr>
          <p:spPr>
            <a:xfrm>
              <a:off x="742924" y="2872918"/>
              <a:ext cx="1685205" cy="433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15" dirty="0">
                  <a:solidFill>
                    <a:srgbClr val="C0000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19</a:t>
              </a:r>
              <a:r>
                <a:rPr lang="zh-TW" altLang="en-US" sz="2215" dirty="0">
                  <a:solidFill>
                    <a:srgbClr val="00206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個號碼</a:t>
              </a:r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222BD565-E6EE-4E49-ADC1-EE85C5A787C3}"/>
                </a:ext>
              </a:extLst>
            </p:cNvPr>
            <p:cNvSpPr/>
            <p:nvPr/>
          </p:nvSpPr>
          <p:spPr>
            <a:xfrm>
              <a:off x="317424" y="2823195"/>
              <a:ext cx="440222" cy="532642"/>
            </a:xfrm>
            <a:prstGeom prst="rect">
              <a:avLst/>
            </a:prstGeom>
            <a:solidFill>
              <a:srgbClr val="00B0F0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046" dirty="0"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包</a:t>
              </a:r>
            </a:p>
          </p:txBody>
        </p:sp>
      </p:grpSp>
      <p:grpSp>
        <p:nvGrpSpPr>
          <p:cNvPr id="48" name="群組 47">
            <a:extLst>
              <a:ext uri="{FF2B5EF4-FFF2-40B4-BE49-F238E27FC236}">
                <a16:creationId xmlns:a16="http://schemas.microsoft.com/office/drawing/2014/main" id="{5D5F3251-2D06-405C-B43C-3ADC641C8ED9}"/>
              </a:ext>
            </a:extLst>
          </p:cNvPr>
          <p:cNvGrpSpPr/>
          <p:nvPr/>
        </p:nvGrpSpPr>
        <p:grpSpPr>
          <a:xfrm>
            <a:off x="533925" y="8041230"/>
            <a:ext cx="2110705" cy="532642"/>
            <a:chOff x="317424" y="2823195"/>
            <a:chExt cx="2110705" cy="532642"/>
          </a:xfrm>
        </p:grpSpPr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id="{DF0CB1B4-2F6C-4AFF-9B84-AEED4ABD6520}"/>
                </a:ext>
              </a:extLst>
            </p:cNvPr>
            <p:cNvSpPr txBox="1"/>
            <p:nvPr/>
          </p:nvSpPr>
          <p:spPr>
            <a:xfrm>
              <a:off x="742924" y="2872918"/>
              <a:ext cx="1685205" cy="433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15" dirty="0">
                  <a:solidFill>
                    <a:srgbClr val="C0000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20</a:t>
              </a:r>
              <a:r>
                <a:rPr lang="zh-TW" altLang="en-US" sz="2215" dirty="0">
                  <a:solidFill>
                    <a:srgbClr val="002060"/>
                  </a:solidFill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個號碼</a:t>
              </a:r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02883589-ADE1-4D02-84F4-5085B3E8B1A0}"/>
                </a:ext>
              </a:extLst>
            </p:cNvPr>
            <p:cNvSpPr/>
            <p:nvPr/>
          </p:nvSpPr>
          <p:spPr>
            <a:xfrm>
              <a:off x="317424" y="2823195"/>
              <a:ext cx="440222" cy="532642"/>
            </a:xfrm>
            <a:prstGeom prst="rect">
              <a:avLst/>
            </a:prstGeom>
            <a:solidFill>
              <a:srgbClr val="00B0F0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046" dirty="0">
                  <a:latin typeface="華康榜書體W8" panose="03000809000000000000" pitchFamily="65" charset="-120"/>
                  <a:ea typeface="華康榜書體W8" panose="03000809000000000000" pitchFamily="65" charset="-120"/>
                </a:rPr>
                <a:t>包</a:t>
              </a:r>
            </a:p>
          </p:txBody>
        </p:sp>
      </p:grp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EA408CF8-17FF-448C-99D8-E2E15EF742FD}"/>
              </a:ext>
            </a:extLst>
          </p:cNvPr>
          <p:cNvSpPr txBox="1"/>
          <p:nvPr/>
        </p:nvSpPr>
        <p:spPr>
          <a:xfrm>
            <a:off x="2638802" y="4059838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$1300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05B23C9D-F918-45E4-893E-EDDB77AB6873}"/>
              </a:ext>
            </a:extLst>
          </p:cNvPr>
          <p:cNvSpPr txBox="1"/>
          <p:nvPr/>
        </p:nvSpPr>
        <p:spPr>
          <a:xfrm>
            <a:off x="2638802" y="5045837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$1700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0F6B1323-36B9-493D-BFEB-87DAF4E9CB2A}"/>
              </a:ext>
            </a:extLst>
          </p:cNvPr>
          <p:cNvSpPr txBox="1"/>
          <p:nvPr/>
        </p:nvSpPr>
        <p:spPr>
          <a:xfrm>
            <a:off x="2638802" y="6031836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$2100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85037EAF-DABB-4051-8605-8515A7C5047F}"/>
              </a:ext>
            </a:extLst>
          </p:cNvPr>
          <p:cNvSpPr txBox="1"/>
          <p:nvPr/>
        </p:nvSpPr>
        <p:spPr>
          <a:xfrm>
            <a:off x="2638802" y="7017835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$2700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F193600F-9B8A-4E30-9AC9-18ADFCEA5477}"/>
              </a:ext>
            </a:extLst>
          </p:cNvPr>
          <p:cNvSpPr txBox="1"/>
          <p:nvPr/>
        </p:nvSpPr>
        <p:spPr>
          <a:xfrm>
            <a:off x="2638802" y="8003833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$3300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B984880C-2447-4656-A2D5-FC56DB30374D}"/>
              </a:ext>
            </a:extLst>
          </p:cNvPr>
          <p:cNvSpPr txBox="1"/>
          <p:nvPr/>
        </p:nvSpPr>
        <p:spPr>
          <a:xfrm>
            <a:off x="4749505" y="3030717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$2000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3F2C73F4-D6ED-44EC-A5EF-7D1D90803E11}"/>
              </a:ext>
            </a:extLst>
          </p:cNvPr>
          <p:cNvSpPr txBox="1"/>
          <p:nvPr/>
        </p:nvSpPr>
        <p:spPr>
          <a:xfrm>
            <a:off x="4749505" y="4016716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$2500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16066704-C36A-4878-98D9-A6478F5BEDC4}"/>
              </a:ext>
            </a:extLst>
          </p:cNvPr>
          <p:cNvSpPr txBox="1"/>
          <p:nvPr/>
        </p:nvSpPr>
        <p:spPr>
          <a:xfrm>
            <a:off x="4749505" y="5002715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$3300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A6661C8C-58B4-4C9D-A7E3-891C2CAFA1EB}"/>
              </a:ext>
            </a:extLst>
          </p:cNvPr>
          <p:cNvSpPr txBox="1"/>
          <p:nvPr/>
        </p:nvSpPr>
        <p:spPr>
          <a:xfrm>
            <a:off x="4749505" y="5988714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$4200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D687C908-29D7-4603-B8AB-89A256DB9412}"/>
              </a:ext>
            </a:extLst>
          </p:cNvPr>
          <p:cNvSpPr txBox="1"/>
          <p:nvPr/>
        </p:nvSpPr>
        <p:spPr>
          <a:xfrm>
            <a:off x="4749505" y="6974713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$5400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61" name="文字方塊 60">
            <a:extLst>
              <a:ext uri="{FF2B5EF4-FFF2-40B4-BE49-F238E27FC236}">
                <a16:creationId xmlns:a16="http://schemas.microsoft.com/office/drawing/2014/main" id="{B02ACFDA-443D-4F16-883D-FA9EA18FA42A}"/>
              </a:ext>
            </a:extLst>
          </p:cNvPr>
          <p:cNvSpPr txBox="1"/>
          <p:nvPr/>
        </p:nvSpPr>
        <p:spPr>
          <a:xfrm>
            <a:off x="4749505" y="7960711"/>
            <a:ext cx="1775440" cy="56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$6600</a:t>
            </a:r>
            <a:r>
              <a:rPr lang="zh-TW" altLang="en-US" sz="3046" dirty="0">
                <a:solidFill>
                  <a:srgbClr val="C00000"/>
                </a:solidFill>
                <a:latin typeface="華康榜書體W8" panose="03000809000000000000" pitchFamily="65" charset="-120"/>
                <a:ea typeface="華康榜書體W8" panose="03000809000000000000" pitchFamily="65" charset="-120"/>
              </a:rPr>
              <a:t>元</a:t>
            </a:r>
          </a:p>
        </p:txBody>
      </p:sp>
      <p:sp>
        <p:nvSpPr>
          <p:cNvPr id="62" name="矩形: 圓角 61">
            <a:extLst>
              <a:ext uri="{FF2B5EF4-FFF2-40B4-BE49-F238E27FC236}">
                <a16:creationId xmlns:a16="http://schemas.microsoft.com/office/drawing/2014/main" id="{1921395D-E1AC-43AF-800E-7C6508A1A895}"/>
              </a:ext>
            </a:extLst>
          </p:cNvPr>
          <p:cNvSpPr/>
          <p:nvPr/>
        </p:nvSpPr>
        <p:spPr>
          <a:xfrm>
            <a:off x="2440868" y="2934918"/>
            <a:ext cx="1908653" cy="5731833"/>
          </a:xfrm>
          <a:prstGeom prst="roundRect">
            <a:avLst>
              <a:gd name="adj" fmla="val 3891"/>
            </a:avLst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: 圓角 62">
            <a:extLst>
              <a:ext uri="{FF2B5EF4-FFF2-40B4-BE49-F238E27FC236}">
                <a16:creationId xmlns:a16="http://schemas.microsoft.com/office/drawing/2014/main" id="{BD89D1AA-753C-445E-99C7-1E9AE81477CA}"/>
              </a:ext>
            </a:extLst>
          </p:cNvPr>
          <p:cNvSpPr/>
          <p:nvPr/>
        </p:nvSpPr>
        <p:spPr>
          <a:xfrm>
            <a:off x="4657978" y="2978040"/>
            <a:ext cx="1908653" cy="5731833"/>
          </a:xfrm>
          <a:prstGeom prst="roundRect">
            <a:avLst>
              <a:gd name="adj" fmla="val 3891"/>
            </a:avLst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3E7BE648-CAFA-4F69-9D33-F80EC882E733}"/>
              </a:ext>
            </a:extLst>
          </p:cNvPr>
          <p:cNvSpPr txBox="1"/>
          <p:nvPr/>
        </p:nvSpPr>
        <p:spPr>
          <a:xfrm>
            <a:off x="383779" y="1719176"/>
            <a:ext cx="19086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latin typeface="華康榜書體W8" panose="03000809000000000000" pitchFamily="65" charset="-120"/>
                <a:ea typeface="華康榜書體W8" panose="03000809000000000000" pitchFamily="65" charset="-120"/>
              </a:rPr>
              <a:t>聰明包牌</a:t>
            </a:r>
            <a:endParaRPr lang="en-US" altLang="zh-TW" sz="2400" dirty="0">
              <a:latin typeface="華康榜書體W8" panose="03000809000000000000" pitchFamily="65" charset="-120"/>
              <a:ea typeface="華康榜書體W8" panose="03000809000000000000" pitchFamily="65" charset="-120"/>
            </a:endParaRPr>
          </a:p>
          <a:p>
            <a:pPr algn="dist"/>
            <a:r>
              <a:rPr lang="zh-TW" altLang="en-US" dirty="0">
                <a:latin typeface="華康榜書體W8" panose="03000809000000000000" pitchFamily="65" charset="-120"/>
                <a:ea typeface="華康榜書體W8" panose="03000809000000000000" pitchFamily="65" charset="-120"/>
              </a:rPr>
              <a:t>用科學方法</a:t>
            </a:r>
            <a:endParaRPr lang="en-US" altLang="zh-TW" dirty="0">
              <a:latin typeface="華康榜書體W8" panose="03000809000000000000" pitchFamily="65" charset="-120"/>
              <a:ea typeface="華康榜書體W8" panose="03000809000000000000" pitchFamily="65" charset="-120"/>
            </a:endParaRPr>
          </a:p>
          <a:p>
            <a:pPr algn="dist"/>
            <a:r>
              <a:rPr lang="zh-TW" altLang="en-US" dirty="0">
                <a:latin typeface="華康榜書體W8" panose="03000809000000000000" pitchFamily="65" charset="-120"/>
                <a:ea typeface="華康榜書體W8" panose="03000809000000000000" pitchFamily="65" charset="-120"/>
              </a:rPr>
              <a:t>提高中獎率</a:t>
            </a:r>
          </a:p>
        </p:txBody>
      </p:sp>
    </p:spTree>
    <p:extLst>
      <p:ext uri="{BB962C8B-B14F-4D97-AF65-F5344CB8AC3E}">
        <p14:creationId xmlns:p14="http://schemas.microsoft.com/office/powerpoint/2010/main" val="115563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88</Words>
  <Application>Microsoft Office PowerPoint</Application>
  <PresentationFormat>A4 紙張 (210x297 公釐)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華康榜書體W8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Sugar Wu</dc:creator>
  <cp:lastModifiedBy>Sugar Wu</cp:lastModifiedBy>
  <cp:revision>14</cp:revision>
  <cp:lastPrinted>2024-02-11T04:21:45Z</cp:lastPrinted>
  <dcterms:created xsi:type="dcterms:W3CDTF">2020-04-27T08:45:43Z</dcterms:created>
  <dcterms:modified xsi:type="dcterms:W3CDTF">2024-02-11T04:26:14Z</dcterms:modified>
</cp:coreProperties>
</file>